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506" r:id="rId3"/>
    <p:sldId id="560" r:id="rId4"/>
    <p:sldId id="370" r:id="rId5"/>
    <p:sldId id="561" r:id="rId6"/>
    <p:sldId id="562" r:id="rId7"/>
    <p:sldId id="571" r:id="rId8"/>
    <p:sldId id="579" r:id="rId9"/>
    <p:sldId id="581" r:id="rId10"/>
    <p:sldId id="582" r:id="rId11"/>
    <p:sldId id="585" r:id="rId12"/>
    <p:sldId id="586" r:id="rId13"/>
    <p:sldId id="583" r:id="rId14"/>
    <p:sldId id="584" r:id="rId15"/>
    <p:sldId id="572" r:id="rId16"/>
    <p:sldId id="587" r:id="rId17"/>
    <p:sldId id="580" r:id="rId18"/>
    <p:sldId id="588" r:id="rId19"/>
    <p:sldId id="589" r:id="rId20"/>
    <p:sldId id="590" r:id="rId21"/>
    <p:sldId id="570" r:id="rId22"/>
    <p:sldId id="594" r:id="rId23"/>
    <p:sldId id="595" r:id="rId24"/>
    <p:sldId id="598" r:id="rId25"/>
    <p:sldId id="603" r:id="rId26"/>
    <p:sldId id="574" r:id="rId27"/>
    <p:sldId id="601" r:id="rId28"/>
    <p:sldId id="602" r:id="rId29"/>
    <p:sldId id="575" r:id="rId30"/>
    <p:sldId id="600" r:id="rId31"/>
    <p:sldId id="576" r:id="rId32"/>
    <p:sldId id="577" r:id="rId33"/>
    <p:sldId id="578" r:id="rId34"/>
    <p:sldId id="599" r:id="rId35"/>
    <p:sldId id="593" r:id="rId36"/>
    <p:sldId id="604" r:id="rId37"/>
    <p:sldId id="605" r:id="rId38"/>
    <p:sldId id="606" r:id="rId39"/>
    <p:sldId id="566" r:id="rId40"/>
    <p:sldId id="607" r:id="rId41"/>
    <p:sldId id="608" r:id="rId42"/>
    <p:sldId id="596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568" r:id="rId52"/>
    <p:sldId id="617" r:id="rId53"/>
    <p:sldId id="567" r:id="rId54"/>
    <p:sldId id="618" r:id="rId55"/>
    <p:sldId id="591" r:id="rId56"/>
    <p:sldId id="619" r:id="rId57"/>
    <p:sldId id="620" r:id="rId58"/>
    <p:sldId id="624" r:id="rId59"/>
    <p:sldId id="626" r:id="rId60"/>
    <p:sldId id="627" r:id="rId61"/>
    <p:sldId id="625" r:id="rId62"/>
    <p:sldId id="628" r:id="rId63"/>
    <p:sldId id="629" r:id="rId64"/>
    <p:sldId id="597" r:id="rId65"/>
    <p:sldId id="621" r:id="rId66"/>
    <p:sldId id="565" r:id="rId67"/>
    <p:sldId id="622" r:id="rId68"/>
    <p:sldId id="564" r:id="rId69"/>
    <p:sldId id="636" r:id="rId70"/>
    <p:sldId id="637" r:id="rId71"/>
    <p:sldId id="638" r:id="rId72"/>
    <p:sldId id="630" r:id="rId73"/>
    <p:sldId id="639" r:id="rId74"/>
    <p:sldId id="563" r:id="rId75"/>
    <p:sldId id="632" r:id="rId76"/>
    <p:sldId id="633" r:id="rId77"/>
    <p:sldId id="634" r:id="rId78"/>
    <p:sldId id="635" r:id="rId79"/>
    <p:sldId id="569" r:id="rId80"/>
    <p:sldId id="63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1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univariate data we </a:t>
            </a:r>
            <a:r>
              <a:rPr lang="en-US" dirty="0" err="1" smtClean="0"/>
              <a:t>ar</a:t>
            </a:r>
            <a:r>
              <a:rPr lang="en-US" dirty="0" smtClean="0"/>
              <a:t> interested in what we can say about the population from the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now produce a histogram of all ammonite </a:t>
            </a:r>
            <a:r>
              <a:rPr lang="en-US" dirty="0" err="1" smtClean="0"/>
              <a:t>diamateres</a:t>
            </a:r>
            <a:r>
              <a:rPr lang="en-US" dirty="0" smtClean="0"/>
              <a:t> by pooling</a:t>
            </a:r>
            <a:r>
              <a:rPr lang="en-US" baseline="0" dirty="0" smtClean="0"/>
              <a:t> all samples into one large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we can also produce</a:t>
            </a:r>
            <a:r>
              <a:rPr lang="en-US" baseline="0" dirty="0" smtClean="0"/>
              <a:t> a sample of our sample means. Note that this is also normally distributed, but has a lower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consider other data? Here are 100 data sets generated by randomly sampling from a continuous uniform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are their</a:t>
            </a:r>
            <a:r>
              <a:rPr lang="en-US" baseline="0" dirty="0" smtClean="0"/>
              <a:t> means. How will these sample means be distributed?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can pool each sample into a mega sample and we clearly see a uniform distribution (the normal is a bad fit).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41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what about the sample means? These appear to fit a normal distribution very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6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3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Firstly, sample means are always normally </a:t>
            </a:r>
            <a:r>
              <a:rPr lang="en-US" dirty="0" err="1" smtClean="0"/>
              <a:t>dsitributed</a:t>
            </a:r>
            <a:r>
              <a:rPr lang="en-US" dirty="0" smtClean="0"/>
              <a:t>, </a:t>
            </a:r>
            <a:r>
              <a:rPr lang="en-US" dirty="0" err="1" smtClean="0"/>
              <a:t>een</a:t>
            </a:r>
            <a:r>
              <a:rPr lang="en-US" dirty="0" smtClean="0"/>
              <a:t> if the data they derive from are not.</a:t>
            </a:r>
            <a:r>
              <a:rPr lang="en-US" baseline="0" dirty="0" smtClean="0"/>
              <a:t> This is known as the Central Limit Theorem and is another reason why the normal is so important to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Secondly, the mean of the sample means approximates the population mean, and in</a:t>
            </a:r>
            <a:r>
              <a:rPr lang="en-US" baseline="0" dirty="0" smtClean="0"/>
              <a:t> an ideal scenario of infinite samples would be exactly the population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47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</a:t>
            </a:r>
            <a:r>
              <a:rPr lang="en-US" baseline="0" dirty="0" smtClean="0"/>
              <a:t> saw that the distribution of our sample means can be thought of as having it’s own standard deviation, this is known as the standard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of the mean. This is what we can use to produce confidence intervals.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bivariate data we are interested in the relationships between two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general rules apply to this standard deviation as other, i.e., 68.2% of the data falls within plus/minus</a:t>
            </a:r>
            <a:r>
              <a:rPr lang="en-US" baseline="0" dirty="0" smtClean="0"/>
              <a:t> one sigma of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0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for the SEM is given as the population mean over the square root of the sample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8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will never know the population</a:t>
            </a:r>
            <a:r>
              <a:rPr lang="en-US" baseline="0" dirty="0" smtClean="0"/>
              <a:t> standard deviation but we can approximate with the sample standard deviation.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6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absence of knowing sigma can approximate using the t-distribution we already encountered in</a:t>
            </a:r>
            <a:r>
              <a:rPr lang="en-US" baseline="0" dirty="0" smtClean="0"/>
              <a:t> univariate </a:t>
            </a:r>
            <a:r>
              <a:rPr lang="en-US" baseline="0" dirty="0" err="1" smtClean="0"/>
              <a:t>statisics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absence of knowing sigma can approximate using the t-distribution we already encountered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0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to pick a range they think the answer falls in (count N people in lecture first)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Turn off slide and use whiteboard to see if there is a shared birthday / Go through calculation of probability for N people in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of probabilities of two people sharing a birthday for 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of probabilities of </a:t>
            </a:r>
            <a:r>
              <a:rPr lang="en-US" smtClean="0"/>
              <a:t>two people sharing a birthday for 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prescriptive, science can be done in other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future lectures we will talk about multivariate</a:t>
            </a:r>
            <a:r>
              <a:rPr lang="en-US" baseline="0" dirty="0" smtClean="0"/>
              <a:t> data and then special kinds of data (spatial, temporal and directional)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3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want to work on interesting questions, but must be testable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2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must be able to answer the question asked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3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avoid “making up” the </a:t>
            </a:r>
            <a:r>
              <a:rPr lang="en-US" dirty="0" err="1" smtClean="0"/>
              <a:t>answet</a:t>
            </a:r>
            <a:r>
              <a:rPr lang="en-US" baseline="0" dirty="0" smtClean="0"/>
              <a:t> we should apply an appropriate test with clear a priori interpretations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5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8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7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29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6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 are going to look back at what we’ve done but in a new paradigm, null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a refresher</a:t>
            </a:r>
            <a:r>
              <a:rPr lang="en-US" baseline="0" dirty="0" smtClean="0"/>
              <a:t> on terminology, Greek letters for population, roman for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our ammonite data we</a:t>
            </a:r>
            <a:r>
              <a:rPr lang="en-US" baseline="0" dirty="0" smtClean="0"/>
              <a:t> effectively have multiple samples from the same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1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total samples in fact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9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100 quadrats as distributions of ammonite diameters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are the sample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9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33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33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gif"/><Relationship Id="rId5" Type="http://schemas.openxmlformats.org/officeDocument/2006/relationships/image" Target="../media/image8.jp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3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37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8.jpg"/><Relationship Id="rId5" Type="http://schemas.openxmlformats.org/officeDocument/2006/relationships/image" Target="../media/image34.jpg"/><Relationship Id="rId6" Type="http://schemas.openxmlformats.org/officeDocument/2006/relationships/image" Target="../media/image37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gif"/><Relationship Id="rId5" Type="http://schemas.openxmlformats.org/officeDocument/2006/relationships/image" Target="../media/image8.jp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1874" y="826065"/>
            <a:ext cx="11608253" cy="6045243"/>
            <a:chOff x="0" y="826065"/>
            <a:chExt cx="11608253" cy="60452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9" b="34070"/>
            <a:stretch/>
          </p:blipFill>
          <p:spPr>
            <a:xfrm>
              <a:off x="5874203" y="826065"/>
              <a:ext cx="5734050" cy="56304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09"/>
            <a:stretch/>
          </p:blipFill>
          <p:spPr>
            <a:xfrm>
              <a:off x="0" y="826065"/>
              <a:ext cx="5290457" cy="60452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4: Null hypothesis statistical testing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47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2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7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746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of sample means ≈ population mean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98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we have ∞ samples, mean of sample means = population mean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7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7556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of sample means ≈ population mean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98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we have ∞ samples, mean of sample means = population mean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10915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Distribution of sample means has its’ own standard deviation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825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dispersion metric, standard error of the mean (SEM)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65223" y="2082823"/>
            <a:ext cx="6648225" cy="4363188"/>
            <a:chOff x="3148231" y="1865109"/>
            <a:chExt cx="6648225" cy="436318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3148231" y="2188535"/>
              <a:ext cx="6648225" cy="34085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663027" y="1865109"/>
              <a:ext cx="1618632" cy="3676231"/>
              <a:chOff x="5437377" y="1605776"/>
              <a:chExt cx="1317247" cy="367623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7377" y="1858583"/>
                <a:ext cx="1317247" cy="342342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437377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754623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Left-Right Arrow 29"/>
            <p:cNvSpPr/>
            <p:nvPr/>
          </p:nvSpPr>
          <p:spPr>
            <a:xfrm>
              <a:off x="5708034" y="3715959"/>
              <a:ext cx="1501476" cy="234176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66248" y="2818047"/>
              <a:ext cx="12121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Middle</a:t>
              </a:r>
            </a:p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68.2%</a:t>
              </a:r>
              <a:endParaRPr lang="en-US" sz="2800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25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65223" y="2082823"/>
            <a:ext cx="6648225" cy="4363188"/>
            <a:chOff x="3148231" y="1865109"/>
            <a:chExt cx="6648225" cy="436318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3148231" y="2188535"/>
              <a:ext cx="6648225" cy="34085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663027" y="1865109"/>
              <a:ext cx="1618632" cy="3676231"/>
              <a:chOff x="5437377" y="1605776"/>
              <a:chExt cx="1317247" cy="367623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7377" y="1858583"/>
                <a:ext cx="1317247" cy="342342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437377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754623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Left-Right Arrow 29"/>
            <p:cNvSpPr/>
            <p:nvPr/>
          </p:nvSpPr>
          <p:spPr>
            <a:xfrm>
              <a:off x="5708034" y="3715959"/>
              <a:ext cx="1501476" cy="234176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66248" y="2818047"/>
              <a:ext cx="12121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Middle</a:t>
              </a:r>
            </a:p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68.2%</a:t>
              </a:r>
              <a:endParaRPr lang="en-US" sz="2800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i="1" dirty="0"/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6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365223" y="2406249"/>
            <a:ext cx="6648225" cy="340856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880019" y="2082823"/>
            <a:ext cx="1618632" cy="3676231"/>
            <a:chOff x="5437377" y="1605776"/>
            <a:chExt cx="1317247" cy="3676231"/>
          </a:xfrm>
        </p:grpSpPr>
        <p:sp>
          <p:nvSpPr>
            <p:cNvPr id="25" name="Rectangle 2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Left-Right Arrow 29"/>
          <p:cNvSpPr/>
          <p:nvPr/>
        </p:nvSpPr>
        <p:spPr>
          <a:xfrm>
            <a:off x="3925026" y="3933673"/>
            <a:ext cx="1501476" cy="23417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83240" y="3035761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Middle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−1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i="1" dirty="0"/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4000" b="0" i="1" dirty="0" smtClean="0"/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120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Confidence intervals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949986" y="1430870"/>
            <a:ext cx="10292028" cy="5217420"/>
            <a:chOff x="441285" y="1539727"/>
            <a:chExt cx="10292028" cy="5217420"/>
          </a:xfrm>
        </p:grpSpPr>
        <p:sp>
          <p:nvSpPr>
            <p:cNvPr id="2" name="TextBox 1"/>
            <p:cNvSpPr txBox="1"/>
            <p:nvPr/>
          </p:nvSpPr>
          <p:spPr>
            <a:xfrm>
              <a:off x="2392490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50%</a:t>
              </a:r>
              <a:endParaRPr lang="en-US" sz="28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14762" r="12103" b="57937"/>
            <a:stretch/>
          </p:blipFill>
          <p:spPr>
            <a:xfrm>
              <a:off x="1970311" y="2296885"/>
              <a:ext cx="8763002" cy="138527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43016" r="12103" b="29524"/>
            <a:stretch/>
          </p:blipFill>
          <p:spPr>
            <a:xfrm>
              <a:off x="1970311" y="3834380"/>
              <a:ext cx="8763002" cy="139332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71428" r="12103" b="1429"/>
            <a:stretch/>
          </p:blipFill>
          <p:spPr>
            <a:xfrm>
              <a:off x="1970311" y="5379925"/>
              <a:ext cx="8763002" cy="1377222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3145971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581399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156857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570513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1677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559627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734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736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785758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961415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872844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874329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81860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05482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610600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123714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8746672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9876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32656" y="4323487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5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85" y="5852926"/>
              <a:ext cx="11256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10</a:t>
              </a:r>
              <a:endParaRPr lang="en-US" sz="28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2656" y="2777941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3</a:t>
              </a:r>
              <a:endParaRPr lang="en-US" sz="28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17392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90%</a:t>
              </a:r>
              <a:endParaRPr lang="en-US" sz="28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410965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95%</a:t>
              </a:r>
              <a:endParaRPr lang="en-US" sz="2800" b="1" dirty="0"/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3156857" y="2961350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3156857" y="6097228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>
              <a:off x="5573486" y="2957358"/>
              <a:ext cx="1600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-Right Arrow 64"/>
            <p:cNvSpPr/>
            <p:nvPr/>
          </p:nvSpPr>
          <p:spPr>
            <a:xfrm>
              <a:off x="5872844" y="6050918"/>
              <a:ext cx="1001485" cy="21643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Left-Right Arrow 65"/>
            <p:cNvSpPr/>
            <p:nvPr/>
          </p:nvSpPr>
          <p:spPr>
            <a:xfrm>
              <a:off x="8186057" y="2957358"/>
              <a:ext cx="2362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-Right Arrow 59"/>
            <p:cNvSpPr/>
            <p:nvPr/>
          </p:nvSpPr>
          <p:spPr>
            <a:xfrm>
              <a:off x="3156857" y="4541134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>
              <a:off x="5785757" y="4502470"/>
              <a:ext cx="1175658" cy="208787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-Right Arrow 66"/>
            <p:cNvSpPr/>
            <p:nvPr/>
          </p:nvSpPr>
          <p:spPr>
            <a:xfrm>
              <a:off x="8610600" y="4483996"/>
              <a:ext cx="1513114" cy="227261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-Right Arrow 67"/>
            <p:cNvSpPr/>
            <p:nvPr/>
          </p:nvSpPr>
          <p:spPr>
            <a:xfrm>
              <a:off x="8741229" y="6041508"/>
              <a:ext cx="1251857" cy="22584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1259972" y="1956137"/>
            <a:ext cx="4074882" cy="4136066"/>
            <a:chOff x="1270858" y="1967023"/>
            <a:chExt cx="4074882" cy="4136066"/>
          </a:xfrm>
        </p:grpSpPr>
        <p:grpSp>
          <p:nvGrpSpPr>
            <p:cNvPr id="30" name="Group 29"/>
            <p:cNvGrpSpPr/>
            <p:nvPr/>
          </p:nvGrpSpPr>
          <p:grpSpPr>
            <a:xfrm>
              <a:off x="1270858" y="2791047"/>
              <a:ext cx="4074882" cy="2488019"/>
              <a:chOff x="1270858" y="2764464"/>
              <a:chExt cx="4074882" cy="248801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1270858" y="276446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270858" y="359380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270858" y="442314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270858" y="5252483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074923" y="1967023"/>
              <a:ext cx="2466753" cy="4136066"/>
              <a:chOff x="2062718" y="1967023"/>
              <a:chExt cx="2466753" cy="413606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062718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884969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707220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529471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78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6063595" y="1653080"/>
            <a:ext cx="1117865" cy="1176700"/>
          </a:xfrm>
          <a:prstGeom prst="donut">
            <a:avLst>
              <a:gd name="adj" fmla="val 123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259972" y="1956137"/>
            <a:ext cx="4074882" cy="4136066"/>
            <a:chOff x="1270858" y="1967023"/>
            <a:chExt cx="4074882" cy="4136066"/>
          </a:xfrm>
        </p:grpSpPr>
        <p:grpSp>
          <p:nvGrpSpPr>
            <p:cNvPr id="27" name="Group 26"/>
            <p:cNvGrpSpPr/>
            <p:nvPr/>
          </p:nvGrpSpPr>
          <p:grpSpPr>
            <a:xfrm>
              <a:off x="1270858" y="2791047"/>
              <a:ext cx="4074882" cy="2488019"/>
              <a:chOff x="1270858" y="2764464"/>
              <a:chExt cx="4074882" cy="248801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270858" y="276446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270858" y="359380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70858" y="442314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70858" y="5252483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074923" y="1967023"/>
              <a:ext cx="2466753" cy="4136066"/>
              <a:chOff x="2062718" y="1967023"/>
              <a:chExt cx="2466753" cy="413606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062718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84969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707220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29471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94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7" y="1660527"/>
            <a:ext cx="3438307" cy="3455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1" name="Oval 20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7" y="1660527"/>
            <a:ext cx="3438307" cy="3455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7665" y="5613996"/>
            <a:ext cx="8676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(at least two people in the room share a birthday)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7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645585" y="2090237"/>
            <a:ext cx="8476288" cy="4117404"/>
            <a:chOff x="1351670" y="2090237"/>
            <a:chExt cx="8476288" cy="4117404"/>
          </a:xfrm>
        </p:grpSpPr>
        <p:sp>
          <p:nvSpPr>
            <p:cNvPr id="7" name="TextBox 6"/>
            <p:cNvSpPr txBox="1"/>
            <p:nvPr/>
          </p:nvSpPr>
          <p:spPr>
            <a:xfrm>
              <a:off x="1351670" y="3856552"/>
              <a:ext cx="4324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p</a:t>
              </a:r>
              <a:r>
                <a:rPr lang="en-US" sz="3200" dirty="0" smtClean="0"/>
                <a:t>(2+ shared birthdays) = </a:t>
              </a:r>
              <a:endParaRPr lang="en-US" sz="32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76305" y="2090237"/>
              <a:ext cx="1351653" cy="4117404"/>
              <a:chOff x="5792510" y="2090237"/>
              <a:chExt cx="1351653" cy="411740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792510" y="2090237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0.0-0.2</a:t>
                </a:r>
                <a:endParaRPr lang="en-US" sz="3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92510" y="2973394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0.2-0.4</a:t>
                </a:r>
                <a:endParaRPr lang="en-US" sz="3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92510" y="3856551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0.4-0.6</a:t>
                </a:r>
                <a:endParaRPr lang="en-US" sz="3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792510" y="4739708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0.6-0.8</a:t>
                </a:r>
                <a:endParaRPr lang="en-US" sz="3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2510" y="5622866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0.8-1.0</a:t>
                </a:r>
                <a:endParaRPr lang="en-US" sz="32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218447" y="2090237"/>
              <a:ext cx="1715919" cy="4117404"/>
              <a:chOff x="5910203" y="2090237"/>
              <a:chExt cx="1715919" cy="411740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915012" y="2090237"/>
                <a:ext cx="17063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7030A0"/>
                    </a:solidFill>
                  </a:rPr>
                  <a:t>Option A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923828" y="2973394"/>
                <a:ext cx="16886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2060"/>
                    </a:solidFill>
                  </a:rPr>
                  <a:t>Option B</a:t>
                </a:r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30241" y="3856551"/>
                <a:ext cx="1675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70C0"/>
                    </a:solidFill>
                  </a:rPr>
                  <a:t>Option C</a:t>
                </a:r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10203" y="4739708"/>
                <a:ext cx="1715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B0F0"/>
                    </a:solidFill>
                  </a:rPr>
                  <a:t>Option D</a:t>
                </a:r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39057" y="5622866"/>
                <a:ext cx="16582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00B050"/>
                    </a:solidFill>
                  </a:rPr>
                  <a:t>Option E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2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183" b="2063"/>
          <a:stretch/>
        </p:blipFill>
        <p:spPr>
          <a:xfrm>
            <a:off x="1153886" y="1416932"/>
            <a:ext cx="9884228" cy="5343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183" b="2063"/>
          <a:stretch/>
        </p:blipFill>
        <p:spPr>
          <a:xfrm>
            <a:off x="1153886" y="1416932"/>
            <a:ext cx="9884228" cy="5343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755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43" y="3520040"/>
            <a:ext cx="21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Collect data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829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Measure at appropriate precision; avoid biased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42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43" y="3520040"/>
            <a:ext cx="21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Collect data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829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Measure at appropriate precision; avoid biased samples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34843" y="5066715"/>
            <a:ext cx="3143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Perform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7738" y="5640876"/>
            <a:ext cx="780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Choose appropriate test; accept or reject hypothesis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4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3305312"/>
            <a:ext cx="923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Multivariate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Temporal, spatial, and directional data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3232" y="2431837"/>
            <a:ext cx="465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Null hypothesis – </a:t>
            </a:r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64" y="2984732"/>
            <a:ext cx="681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Simplest, boring, often stochastic explanation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90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3232" y="2431837"/>
            <a:ext cx="465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Null hypothesis – </a:t>
            </a:r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64" y="2984732"/>
            <a:ext cx="681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Simplest, boring, often stochastic explanation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3232" y="4721653"/>
            <a:ext cx="5728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</a:t>
            </a:r>
            <a:r>
              <a:rPr lang="en-US" sz="3200" b="1" dirty="0" smtClean="0">
                <a:solidFill>
                  <a:srgbClr val="FF0000"/>
                </a:solidFill>
              </a:rPr>
              <a:t>is</a:t>
            </a:r>
            <a:r>
              <a:rPr lang="en-US" sz="3200" b="1" dirty="0">
                <a:solidFill>
                  <a:srgbClr val="FF0000"/>
                </a:solidFill>
              </a:rPr>
              <a:t> –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364" y="5274548"/>
            <a:ext cx="902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the null, interesting, may incorporate multiple outcomes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33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75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2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78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23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4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1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268316" y="585728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r </a:t>
            </a:r>
            <a:r>
              <a:rPr lang="en-US" sz="3200" i="1" dirty="0"/>
              <a:t>= </a:t>
            </a:r>
            <a:r>
              <a:rPr lang="en-US" sz="3200" i="1" dirty="0" smtClean="0"/>
              <a:t>0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53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82652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Null hypotheses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Confidence and significance levels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Type I and Type II errors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268316" y="585728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r </a:t>
            </a:r>
            <a:r>
              <a:rPr lang="en-US" sz="3200" i="1" dirty="0"/>
              <a:t>= </a:t>
            </a:r>
            <a:r>
              <a:rPr lang="en-US" sz="3200" i="1" dirty="0" smtClean="0"/>
              <a:t>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8765407" y="5857285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smtClean="0"/>
              <a:t>r &gt; 0 or r &lt; 0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8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450" y="2358667"/>
            <a:ext cx="3216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Significance-level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983" y="3000925"/>
            <a:ext cx="1129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Decides threshold value between accepting or rejecting null; termed alpha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26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450" y="2358667"/>
            <a:ext cx="3216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Significance-level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983" y="3000925"/>
            <a:ext cx="1129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Decides threshold value between accepting or rejecting null; termed alpha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0450" y="4648483"/>
            <a:ext cx="3025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Confidence-level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983" y="5290741"/>
            <a:ext cx="750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 minus alpha; often expressed as a percentage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19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care whether value falls to left or right of alpha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41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19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care whether value falls to left or right of alpha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11077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 alpha to be split equally in two; accounts for higher and lower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37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3317594" y="2951370"/>
            <a:ext cx="5556811" cy="2872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7234" y="2078881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2060"/>
                </a:solidFill>
              </a:rPr>
              <a:t>Right-tailed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1897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6626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31177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3506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35666" y="2078881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3317594" y="2951370"/>
            <a:ext cx="5556811" cy="2872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7489333" y="2951370"/>
            <a:ext cx="5556811" cy="2872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1897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69522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6626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8795577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88363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31177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444444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249885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506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53676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49819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17234" y="2078881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2060"/>
                </a:solidFill>
              </a:rPr>
              <a:t>Right-tailed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α</a:t>
            </a:r>
            <a:r>
              <a:rPr lang="en-US" sz="3200" i="1" dirty="0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79901" y="3693073"/>
            <a:ext cx="3416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Mean</a:t>
            </a:r>
          </a:p>
          <a:p>
            <a:pPr algn="r"/>
            <a:endParaRPr lang="en-US" sz="3200" b="1" dirty="0"/>
          </a:p>
          <a:p>
            <a:pPr algn="r"/>
            <a:r>
              <a:rPr lang="en-US" sz="3200" b="1" dirty="0"/>
              <a:t>Standard deviation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8411" y="3693073"/>
            <a:ext cx="412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μ</a:t>
            </a:r>
            <a:endParaRPr lang="en-US" sz="3200" b="1" i="1" dirty="0" smtClean="0">
              <a:solidFill>
                <a:srgbClr val="FF0000"/>
              </a:solidFill>
            </a:endParaRPr>
          </a:p>
          <a:p>
            <a:pPr algn="ctr"/>
            <a:endParaRPr lang="en-US" sz="32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4406" y="256436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520734" y="3693073"/>
            <a:ext cx="344966" cy="1569660"/>
            <a:chOff x="7618862" y="3310301"/>
            <a:chExt cx="344966" cy="1569660"/>
          </a:xfrm>
        </p:grpSpPr>
        <p:sp>
          <p:nvSpPr>
            <p:cNvPr id="27" name="TextBox 26"/>
            <p:cNvSpPr txBox="1"/>
            <p:nvPr/>
          </p:nvSpPr>
          <p:spPr>
            <a:xfrm>
              <a:off x="7618862" y="3310301"/>
              <a:ext cx="34496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3200" b="1" i="1" dirty="0" smtClean="0">
                <a:solidFill>
                  <a:srgbClr val="0432FF"/>
                </a:solidFill>
              </a:endParaRPr>
            </a:p>
            <a:p>
              <a:pPr algn="ctr"/>
              <a:endParaRPr lang="en-US" sz="3200" b="1" dirty="0" smtClean="0">
                <a:solidFill>
                  <a:srgbClr val="0432FF"/>
                </a:solidFill>
              </a:endParaRPr>
            </a:p>
            <a:p>
              <a:pPr algn="ctr"/>
              <a:r>
                <a:rPr lang="en-US" sz="3200" b="1" i="1" dirty="0" err="1">
                  <a:solidFill>
                    <a:srgbClr val="0432FF"/>
                  </a:solidFill>
                </a:rPr>
                <a:t>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32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7972507" y="256436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7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25" name="Up Arrow 24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7" name="Up Arrow 26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52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7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60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2488" y="1437539"/>
            <a:ext cx="1860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Accept </a:t>
            </a:r>
            <a:r>
              <a:rPr lang="en-US" sz="3200" i="1" dirty="0" smtClean="0"/>
              <a:t>H</a:t>
            </a:r>
            <a:r>
              <a:rPr lang="en-US" sz="3200" i="1" baseline="-25000" dirty="0" smtClean="0"/>
              <a:t>0</a:t>
            </a:r>
            <a:endParaRPr lang="en-US" sz="3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41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Type I error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842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Rejecting the null when the null is correct (false positive)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Type I error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842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Rejecting the null when the null is correct (false positive)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226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Type II error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8885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Accepting the null when the null is incorrect (false negative)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4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Type I and Type II errors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7311" y="1530613"/>
            <a:ext cx="2798881" cy="5057466"/>
            <a:chOff x="1824064" y="1530613"/>
            <a:chExt cx="2798881" cy="5057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8" t="16124" r="54667" b="8063"/>
            <a:stretch/>
          </p:blipFill>
          <p:spPr>
            <a:xfrm>
              <a:off x="1824064" y="2541179"/>
              <a:ext cx="2798881" cy="4046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47729" y="1530613"/>
              <a:ext cx="2151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Type I error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9687" y="1992312"/>
              <a:ext cx="212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positive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01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Type I and Type II errors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7311" y="1530613"/>
            <a:ext cx="2798881" cy="5057466"/>
            <a:chOff x="1824064" y="1530613"/>
            <a:chExt cx="2798881" cy="5057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8" t="16124" r="54667" b="8063"/>
            <a:stretch/>
          </p:blipFill>
          <p:spPr>
            <a:xfrm>
              <a:off x="1824064" y="2541179"/>
              <a:ext cx="2798881" cy="4046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47729" y="1530613"/>
              <a:ext cx="2151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Type I error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9687" y="1992312"/>
              <a:ext cx="212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positive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64834" y="1530613"/>
            <a:ext cx="2979855" cy="5046832"/>
            <a:chOff x="7141587" y="1530613"/>
            <a:chExt cx="2979855" cy="50468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0" t="16124" r="1783" b="5891"/>
            <a:stretch/>
          </p:blipFill>
          <p:spPr>
            <a:xfrm>
              <a:off x="7141587" y="2539906"/>
              <a:ext cx="2979855" cy="403753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01237" y="1530613"/>
              <a:ext cx="2260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smtClean="0">
                  <a:solidFill>
                    <a:srgbClr val="C00000"/>
                  </a:solidFill>
                </a:rPr>
                <a:t>Type II error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0371" y="1992312"/>
              <a:ext cx="226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negative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34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58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4" name="Group 13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24" name="Striped Right Arrow 23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riped Right Arrow 24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7" name="Striped Right Arrow 16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4843" y="3520040"/>
            <a:ext cx="297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Counterintuitive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934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Typically about low probability of model we believe is incorrect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97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4843" y="3520040"/>
            <a:ext cx="297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Counterintuitive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934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Typically about low probability of model we believe is incorrect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5066715"/>
            <a:ext cx="4338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 size dependency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5640876"/>
            <a:ext cx="7476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sample sizes frequently lead to Type II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Alternatives to null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450" y="2358667"/>
            <a:ext cx="369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Maximum likelihood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983" y="3000925"/>
            <a:ext cx="895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Most likely value or model regardless of absolute probability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Alternatives to null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450" y="2358667"/>
            <a:ext cx="369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Maximum likelihood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983" y="3000925"/>
            <a:ext cx="895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Most likely value or model regardless of absolute probability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450" y="4648483"/>
            <a:ext cx="3263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Bayesian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983" y="5290741"/>
            <a:ext cx="1035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Expresses probabilities as degrees of belief that update with new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09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9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0" y="1676562"/>
            <a:ext cx="2329287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399820" y="5356693"/>
            <a:ext cx="2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The Theory </a:t>
            </a:r>
            <a:r>
              <a:rPr lang="en-US" sz="2400" i="1" dirty="0" smtClean="0"/>
              <a:t>That Would Not Die</a:t>
            </a:r>
            <a:endParaRPr lang="en-US" sz="2400" i="1" dirty="0"/>
          </a:p>
          <a:p>
            <a:pPr algn="ctr"/>
            <a:r>
              <a:rPr lang="en-US" sz="2400" dirty="0" err="1" smtClean="0"/>
              <a:t>McGrayne</a:t>
            </a:r>
            <a:endParaRPr lang="en-US" sz="2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835477" y="5541359"/>
            <a:ext cx="217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Flatland</a:t>
            </a:r>
          </a:p>
          <a:p>
            <a:pPr algn="ctr"/>
            <a:r>
              <a:rPr lang="en-US" sz="2400" dirty="0" smtClean="0"/>
              <a:t>Abbott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9820" y="5356693"/>
            <a:ext cx="2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Theory That Would Not Die</a:t>
            </a:r>
            <a:endParaRPr lang="en-US" sz="2400" i="1" dirty="0"/>
          </a:p>
          <a:p>
            <a:pPr algn="ctr"/>
            <a:r>
              <a:rPr lang="en-US" sz="2400" dirty="0" err="1" smtClean="0"/>
              <a:t>McGrayne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77" y="1676562"/>
            <a:ext cx="2176714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0" y="1676562"/>
            <a:ext cx="2329287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>
          <a:xfrm>
            <a:off x="339470" y="1437539"/>
            <a:ext cx="4135705" cy="45822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Web comics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470" y="5938991"/>
            <a:ext cx="41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Saturday Morning</a:t>
            </a:r>
          </a:p>
          <a:p>
            <a:pPr algn="ctr"/>
            <a:r>
              <a:rPr lang="en-US" sz="2400" i="1" dirty="0" smtClean="0"/>
              <a:t>Breakfast Cereal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653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4" name="Group 13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24" name="Striped Right Arrow 23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riped Right Arrow 24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7" name="Striped Right Arrow 16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9693" y="3763939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100 samples</a:t>
            </a:r>
            <a:endParaRPr 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>
          <a:xfrm>
            <a:off x="339470" y="1437539"/>
            <a:ext cx="4135705" cy="458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35" y="2710270"/>
            <a:ext cx="6662570" cy="23140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Web comics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08435" y="6123657"/>
            <a:ext cx="666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xkcd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39470" y="5938991"/>
            <a:ext cx="41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Saturday Morning</a:t>
            </a:r>
          </a:p>
          <a:p>
            <a:pPr algn="ctr"/>
            <a:r>
              <a:rPr lang="en-US" sz="2400" i="1" smtClean="0"/>
              <a:t>Breakfast Cereal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32553</TotalTime>
  <Words>1997</Words>
  <Application>Microsoft Macintosh PowerPoint</Application>
  <PresentationFormat>Widescreen</PresentationFormat>
  <Paragraphs>535</Paragraphs>
  <Slides>80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397</cp:revision>
  <cp:lastPrinted>2018-02-15T21:55:38Z</cp:lastPrinted>
  <dcterms:created xsi:type="dcterms:W3CDTF">2017-01-23T17:51:07Z</dcterms:created>
  <dcterms:modified xsi:type="dcterms:W3CDTF">2020-01-23T11:46:11Z</dcterms:modified>
</cp:coreProperties>
</file>